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notesMasterIdLst>
    <p:notesMasterId r:id="rId15"/>
  </p:notesMasterIdLst>
  <p:handoutMasterIdLst>
    <p:handoutMasterId r:id="rId16"/>
  </p:handoutMasterIdLst>
  <p:sldIdLst>
    <p:sldId id="273" r:id="rId2"/>
    <p:sldId id="271" r:id="rId3"/>
    <p:sldId id="269" r:id="rId4"/>
    <p:sldId id="270" r:id="rId5"/>
    <p:sldId id="272" r:id="rId6"/>
    <p:sldId id="259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99"/>
    <a:srgbClr val="0000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33" autoAdjust="0"/>
    <p:restoredTop sz="94622" autoAdjust="0"/>
  </p:normalViewPr>
  <p:slideViewPr>
    <p:cSldViewPr>
      <p:cViewPr varScale="1">
        <p:scale>
          <a:sx n="90" d="100"/>
          <a:sy n="90" d="100"/>
        </p:scale>
        <p:origin x="-52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de-DE" altLang="de-DE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de-DE" altLang="de-DE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de-DE" altLang="de-DE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3C17A758-D472-1946-84CC-80528D7D7C4E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269564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de-DE" altLang="de-DE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de-DE" altLang="de-DE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15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de-DE" altLang="de-DE"/>
          </a:p>
        </p:txBody>
      </p:sp>
      <p:sp>
        <p:nvSpPr>
          <p:cNvPr id="215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84CF61C5-F627-4349-A000-0A599A6B5691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947025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CC27C009-E6D6-D942-B05C-64A3FA955073}" type="slidenum">
              <a:rPr lang="de-DE" altLang="de-DE">
                <a:latin typeface="Arial" charset="0"/>
              </a:rPr>
              <a:pPr eaLnBrk="1" hangingPunct="1"/>
              <a:t>3</a:t>
            </a:fld>
            <a:endParaRPr lang="de-DE" altLang="de-DE">
              <a:latin typeface="Arial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364657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A17C3B2C-ACDF-444E-BC46-29B6149EF0F4}" type="slidenum">
              <a:rPr lang="de-DE" altLang="de-DE">
                <a:latin typeface="Arial" charset="0"/>
              </a:rPr>
              <a:pPr eaLnBrk="1" hangingPunct="1"/>
              <a:t>13</a:t>
            </a:fld>
            <a:endParaRPr lang="de-DE" altLang="de-DE">
              <a:latin typeface="Arial" charset="0"/>
            </a:endParaRPr>
          </a:p>
        </p:txBody>
      </p:sp>
      <p:sp>
        <p:nvSpPr>
          <p:cNvPr id="266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66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357230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50F605C1-91CB-9B49-A30F-B284066C8A0C}" type="slidenum">
              <a:rPr lang="de-DE" altLang="de-DE">
                <a:latin typeface="Arial" charset="0"/>
              </a:rPr>
              <a:pPr eaLnBrk="1" hangingPunct="1"/>
              <a:t>4</a:t>
            </a:fld>
            <a:endParaRPr lang="de-DE" altLang="de-DE">
              <a:latin typeface="Arial" charset="0"/>
            </a:endParaRPr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610215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EE03DCA8-4960-4D4B-AB21-5C6550543838}" type="slidenum">
              <a:rPr lang="de-DE" altLang="de-DE">
                <a:latin typeface="Arial" charset="0"/>
              </a:rPr>
              <a:pPr eaLnBrk="1" hangingPunct="1"/>
              <a:t>6</a:t>
            </a:fld>
            <a:endParaRPr lang="de-DE" altLang="de-DE">
              <a:latin typeface="Arial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87228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898DAD94-475B-C846-B57D-41D384C59A96}" type="slidenum">
              <a:rPr lang="de-DE" altLang="de-DE">
                <a:latin typeface="Arial" charset="0"/>
              </a:rPr>
              <a:pPr eaLnBrk="1" hangingPunct="1"/>
              <a:t>7</a:t>
            </a:fld>
            <a:endParaRPr lang="de-DE" altLang="de-DE">
              <a:latin typeface="Arial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366512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4D6644E4-FABA-9B4F-A919-EBBF821B9344}" type="slidenum">
              <a:rPr lang="de-DE" altLang="de-DE">
                <a:latin typeface="Arial" charset="0"/>
              </a:rPr>
              <a:pPr eaLnBrk="1" hangingPunct="1"/>
              <a:t>8</a:t>
            </a:fld>
            <a:endParaRPr lang="de-DE" altLang="de-DE">
              <a:latin typeface="Arial" charset="0"/>
            </a:endParaRPr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1451740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0E8B3D0E-82EB-A440-9317-D2D830C26DED}" type="slidenum">
              <a:rPr lang="de-DE" altLang="de-DE">
                <a:latin typeface="Arial" charset="0"/>
              </a:rPr>
              <a:pPr eaLnBrk="1" hangingPunct="1"/>
              <a:t>9</a:t>
            </a:fld>
            <a:endParaRPr lang="de-DE" altLang="de-DE">
              <a:latin typeface="Arial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687031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79390146-6991-014E-9E3C-83F577272FD6}" type="slidenum">
              <a:rPr lang="de-DE" altLang="de-DE">
                <a:latin typeface="Arial" charset="0"/>
              </a:rPr>
              <a:pPr eaLnBrk="1" hangingPunct="1"/>
              <a:t>10</a:t>
            </a:fld>
            <a:endParaRPr lang="de-DE" altLang="de-DE">
              <a:latin typeface="Arial" charset="0"/>
            </a:endParaRPr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015139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0D50BCAA-DDE9-D944-A0A3-893881902268}" type="slidenum">
              <a:rPr lang="de-DE" altLang="de-DE">
                <a:latin typeface="Arial" charset="0"/>
              </a:rPr>
              <a:pPr eaLnBrk="1" hangingPunct="1"/>
              <a:t>11</a:t>
            </a:fld>
            <a:endParaRPr lang="de-DE" altLang="de-DE">
              <a:latin typeface="Arial" charset="0"/>
            </a:endParaRPr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0197980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ahoma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</a:defRPr>
            </a:lvl9pPr>
          </a:lstStyle>
          <a:p>
            <a:pPr eaLnBrk="1" hangingPunct="1"/>
            <a:fld id="{E2AB81FF-6D50-5848-A8FF-AD41CDCD0BE7}" type="slidenum">
              <a:rPr lang="de-DE" altLang="de-DE">
                <a:latin typeface="Arial" charset="0"/>
              </a:rPr>
              <a:pPr eaLnBrk="1" hangingPunct="1"/>
              <a:t>12</a:t>
            </a:fld>
            <a:endParaRPr lang="de-DE" altLang="de-DE">
              <a:latin typeface="Arial" charset="0"/>
            </a:endParaRPr>
          </a:p>
        </p:txBody>
      </p:sp>
      <p:sp>
        <p:nvSpPr>
          <p:cNvPr id="256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15634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 altLang="de-DE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 altLang="de-DE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 altLang="de-DE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de-DE" altLang="de-DE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 altLang="de-DE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 altLang="de-DE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de-DE" altLang="de-DE"/>
            </a:p>
          </p:txBody>
        </p:sp>
      </p:grpSp>
      <p:sp>
        <p:nvSpPr>
          <p:cNvPr id="134156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134157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de-DE" altLang="de-DE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de-DE" altLang="de-DE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EA4533A1-BF95-C44D-A2D7-39642C3E8528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34575198"/>
      </p:ext>
    </p:extLst>
  </p:cSld>
  <p:clrMapOvr>
    <a:masterClrMapping/>
  </p:clrMapOvr>
  <p:transition>
    <p:push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C676C6-6682-3448-BC6D-1F7B09C54356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59484421"/>
      </p:ext>
    </p:extLst>
  </p:cSld>
  <p:clrMapOvr>
    <a:masterClrMapping/>
  </p:clrMapOvr>
  <p:transition>
    <p:push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26ACE3-1C55-C042-896F-90C1E489D66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14544919"/>
      </p:ext>
    </p:extLst>
  </p:cSld>
  <p:clrMapOvr>
    <a:masterClrMapping/>
  </p:clrMapOvr>
  <p:transition>
    <p:push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el, ClipArt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ClipArt-Platzhalter 2"/>
          <p:cNvSpPr>
            <a:spLocks noGrp="1"/>
          </p:cNvSpPr>
          <p:nvPr>
            <p:ph type="clipArt"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/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284A56-B69B-2F48-83B3-71F73818A69C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08413784"/>
      </p:ext>
    </p:extLst>
  </p:cSld>
  <p:clrMapOvr>
    <a:masterClrMapping/>
  </p:clrMapOvr>
  <p:transition>
    <p:push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el und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50938" y="214313"/>
            <a:ext cx="7793037" cy="1462087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iagrammplatzhalter 2"/>
          <p:cNvSpPr>
            <a:spLocks noGrp="1"/>
          </p:cNvSpPr>
          <p:nvPr>
            <p:ph type="chart" idx="1"/>
          </p:nvPr>
        </p:nvSpPr>
        <p:spPr>
          <a:xfrm>
            <a:off x="1182688" y="2017713"/>
            <a:ext cx="7772400" cy="4114800"/>
          </a:xfrm>
        </p:spPr>
        <p:txBody>
          <a:bodyPr/>
          <a:lstStyle/>
          <a:p>
            <a:pPr lvl="0"/>
            <a:endParaRPr lang="de-DE" noProof="0" smtClean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885EA1-32EF-934B-B749-80916F023D3D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756898537"/>
      </p:ext>
    </p:extLst>
  </p:cSld>
  <p:clrMapOvr>
    <a:masterClrMapping/>
  </p:clrMapOvr>
  <p:transition>
    <p:push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B29C2-9EBC-5F47-85B4-3345FD9C0394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369133069"/>
      </p:ext>
    </p:extLst>
  </p:cSld>
  <p:clrMapOvr>
    <a:masterClrMapping/>
  </p:clrMapOvr>
  <p:transition>
    <p:push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0A0A57-1C57-3B46-8A76-451E72C7E851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25898167"/>
      </p:ext>
    </p:extLst>
  </p:cSld>
  <p:clrMapOvr>
    <a:masterClrMapping/>
  </p:clrMapOvr>
  <p:transition>
    <p:push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49F2302-99D3-C849-BBBC-FD138B08FAA8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059961393"/>
      </p:ext>
    </p:extLst>
  </p:cSld>
  <p:clrMapOvr>
    <a:masterClrMapping/>
  </p:clrMapOvr>
  <p:transition>
    <p:push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5821AB-EE1A-B74F-B523-08EC42DDD8B3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089018456"/>
      </p:ext>
    </p:extLst>
  </p:cSld>
  <p:clrMapOvr>
    <a:masterClrMapping/>
  </p:clrMapOvr>
  <p:transition>
    <p:push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493F1C-02CB-264D-B294-0FF662D8F024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628175011"/>
      </p:ext>
    </p:extLst>
  </p:cSld>
  <p:clrMapOvr>
    <a:masterClrMapping/>
  </p:clrMapOvr>
  <p:transition>
    <p:push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5B9B29-C23E-7947-BAD1-236E66EE559F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656478042"/>
      </p:ext>
    </p:extLst>
  </p:cSld>
  <p:clrMapOvr>
    <a:masterClrMapping/>
  </p:clrMapOvr>
  <p:transition>
    <p:push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C88B34F-A853-464A-8224-615C8F1DDADF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131176229"/>
      </p:ext>
    </p:extLst>
  </p:cSld>
  <p:clrMapOvr>
    <a:masterClrMapping/>
  </p:clrMapOvr>
  <p:transition>
    <p:push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de-DE" altLang="de-DE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C4D9E1-91FC-2640-A1CF-9DA887F45211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653377373"/>
      </p:ext>
    </p:extLst>
  </p:cSld>
  <p:clrMapOvr>
    <a:masterClrMapping/>
  </p:clrMapOvr>
  <p:transition>
    <p:push dir="r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de-DE" altLang="de-DE" sz="2400"/>
          </a:p>
        </p:txBody>
      </p:sp>
      <p:sp>
        <p:nvSpPr>
          <p:cNvPr id="133123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de-DE" altLang="de-DE" sz="2400"/>
          </a:p>
        </p:txBody>
      </p:sp>
      <p:sp>
        <p:nvSpPr>
          <p:cNvPr id="133124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de-DE" altLang="de-DE" sz="2400"/>
          </a:p>
        </p:txBody>
      </p:sp>
      <p:sp>
        <p:nvSpPr>
          <p:cNvPr id="133125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de-DE" altLang="de-DE" sz="2400"/>
          </a:p>
        </p:txBody>
      </p:sp>
      <p:sp>
        <p:nvSpPr>
          <p:cNvPr id="133126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de-DE" altLang="de-DE" sz="2400"/>
          </a:p>
        </p:txBody>
      </p:sp>
      <p:sp>
        <p:nvSpPr>
          <p:cNvPr id="133127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de-DE" altLang="de-DE" sz="2400"/>
          </a:p>
        </p:txBody>
      </p:sp>
      <p:sp>
        <p:nvSpPr>
          <p:cNvPr id="133128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kumimoji="1" lang="de-DE" altLang="de-DE" sz="2400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Titelmasterformat durch Klicken bearbeiten</a:t>
            </a:r>
          </a:p>
        </p:txBody>
      </p:sp>
      <p:sp>
        <p:nvSpPr>
          <p:cNvPr id="205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sp>
        <p:nvSpPr>
          <p:cNvPr id="13313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de-DE" altLang="de-DE"/>
          </a:p>
        </p:txBody>
      </p:sp>
      <p:sp>
        <p:nvSpPr>
          <p:cNvPr id="13313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de-DE" altLang="de-DE"/>
          </a:p>
        </p:txBody>
      </p:sp>
      <p:sp>
        <p:nvSpPr>
          <p:cNvPr id="1331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CE1AEEB-A087-704B-8BED-2C6859CAC5D5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</p:sldLayoutIdLst>
  <p:transition>
    <p:push dir="r"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charset="0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charset="0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charset="0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charset="0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charset="0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3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de-DE" altLang="de-DE">
                <a:solidFill>
                  <a:srgbClr val="000000"/>
                </a:solidFill>
              </a:rPr>
              <a:t>Ausgangslage</a:t>
            </a:r>
          </a:p>
        </p:txBody>
      </p:sp>
      <p:sp>
        <p:nvSpPr>
          <p:cNvPr id="870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9750" y="2420938"/>
            <a:ext cx="860425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None/>
            </a:pPr>
            <a:r>
              <a:rPr lang="de-DE" altLang="de-DE" dirty="0"/>
              <a:t>..“das Interesse an Politik von Jugendlichen ist weiterhin niedrig…. das Vertrauen der Heranwachsenden in die politischen Parteien und in die Bundesregierung ist weiterhin gering. Politik stellt für die Mehrheit </a:t>
            </a:r>
            <a:r>
              <a:rPr lang="de-DE" altLang="de-DE" dirty="0" smtClean="0"/>
              <a:t>(60%) der </a:t>
            </a:r>
            <a:r>
              <a:rPr lang="de-DE" altLang="de-DE" dirty="0"/>
              <a:t>Jugendlichen keine Größe </a:t>
            </a:r>
            <a:r>
              <a:rPr lang="de-DE" altLang="de-DE" dirty="0" smtClean="0"/>
              <a:t>dar</a:t>
            </a:r>
            <a:r>
              <a:rPr lang="de-DE" altLang="de-DE" dirty="0"/>
              <a:t>, an der sie sich orientieren können…", </a:t>
            </a:r>
            <a:r>
              <a:rPr lang="de-DE" altLang="de-DE" dirty="0" smtClean="0"/>
              <a:t>lt. </a:t>
            </a:r>
            <a:r>
              <a:rPr lang="de-DE" altLang="de-DE" smtClean="0"/>
              <a:t>17.Shell Jugendstudie </a:t>
            </a:r>
            <a:r>
              <a:rPr lang="de-DE" altLang="de-DE" dirty="0" smtClean="0"/>
              <a:t>2015 </a:t>
            </a:r>
            <a:r>
              <a:rPr lang="de-DE" altLang="de-DE" dirty="0"/>
              <a:t>(2500 Befragte; 15-24 Jährige) 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70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7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04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de-DE" altLang="de-DE">
                <a:solidFill>
                  <a:srgbClr val="000000"/>
                </a:solidFill>
              </a:rPr>
              <a:t>Würdest Du für einen Parkplatz bezahlen?</a:t>
            </a:r>
          </a:p>
        </p:txBody>
      </p:sp>
      <p:graphicFrame>
        <p:nvGraphicFramePr>
          <p:cNvPr id="30723" name="Object 3"/>
          <p:cNvGraphicFramePr>
            <a:graphicFrameLocks noGrp="1" noChangeAspect="1"/>
          </p:cNvGraphicFramePr>
          <p:nvPr>
            <p:ph type="chart" idx="1"/>
          </p:nvPr>
        </p:nvGraphicFramePr>
        <p:xfrm>
          <a:off x="1476375" y="1916113"/>
          <a:ext cx="6827838" cy="42751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" name="Diagramm" r:id="rId4" imgW="6829471" imgH="4276628" progId="MSGraph.Chart.8">
                  <p:embed followColorScheme="full"/>
                </p:oleObj>
              </mc:Choice>
              <mc:Fallback>
                <p:oleObj name="Diagramm" r:id="rId4" imgW="6829471" imgH="4276628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1916113"/>
                        <a:ext cx="6827838" cy="42751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3072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de-DE" altLang="de-DE">
                <a:solidFill>
                  <a:srgbClr val="000000"/>
                </a:solidFill>
              </a:rPr>
              <a:t>Weitere Schritte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rgbClr val="000000"/>
              </a:buClr>
              <a:buFont typeface="Wingdings" charset="0"/>
              <a:buChar char="Ø"/>
            </a:pPr>
            <a:r>
              <a:rPr lang="de-DE" altLang="de-DE">
                <a:solidFill>
                  <a:srgbClr val="000000"/>
                </a:solidFill>
              </a:rPr>
              <a:t>Nach der Auswertung der Umfrage bemühten wir uns um ein gemeinsames Gespräch mit:</a:t>
            </a:r>
          </a:p>
          <a:p>
            <a:pPr eaLnBrk="1" hangingPunct="1">
              <a:buClr>
                <a:srgbClr val="000000"/>
              </a:buClr>
              <a:buFont typeface="Wingdings" charset="0"/>
              <a:buChar char="Ø"/>
            </a:pPr>
            <a:r>
              <a:rPr lang="de-DE" altLang="de-DE">
                <a:solidFill>
                  <a:srgbClr val="000000"/>
                </a:solidFill>
              </a:rPr>
              <a:t>Dem Landkreis als Schulträger und</a:t>
            </a:r>
          </a:p>
          <a:p>
            <a:pPr eaLnBrk="1" hangingPunct="1">
              <a:buClr>
                <a:srgbClr val="000000"/>
              </a:buClr>
              <a:buFont typeface="Wingdings" charset="0"/>
              <a:buChar char="Ø"/>
            </a:pPr>
            <a:r>
              <a:rPr lang="de-DE" altLang="de-DE">
                <a:solidFill>
                  <a:srgbClr val="000000"/>
                </a:solidFill>
              </a:rPr>
              <a:t>Der Stadt Lüneburg als Träger der Parkpalette am Bahnhof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de-DE" altLang="de-DE">
                <a:solidFill>
                  <a:srgbClr val="000000"/>
                </a:solidFill>
              </a:rPr>
              <a:t>Bis zum Erfolg unseres Planes...	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82688" y="3006725"/>
            <a:ext cx="7772400" cy="1982788"/>
          </a:xfrm>
        </p:spPr>
        <p:txBody>
          <a:bodyPr/>
          <a:lstStyle/>
          <a:p>
            <a:pPr eaLnBrk="1" hangingPunct="1">
              <a:buClr>
                <a:srgbClr val="000000"/>
              </a:buClr>
              <a:buFont typeface="Wingdings" charset="0"/>
              <a:buChar char="Ø"/>
            </a:pPr>
            <a:r>
              <a:rPr lang="de-DE" altLang="de-DE">
                <a:solidFill>
                  <a:srgbClr val="000000"/>
                </a:solidFill>
              </a:rPr>
              <a:t>...empfehlen wir folgende Problemlösung der Parkraumnot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de-DE" altLang="de-DE">
                <a:solidFill>
                  <a:srgbClr val="000000"/>
                </a:solidFill>
              </a:rPr>
              <a:t>Problemlösung!?</a:t>
            </a:r>
          </a:p>
        </p:txBody>
      </p:sp>
      <p:pic>
        <p:nvPicPr>
          <p:cNvPr id="33797" name="Picture 5" descr="Bild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673225" y="2046288"/>
            <a:ext cx="5175250" cy="3763962"/>
          </a:xfrm>
          <a:noFill/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altLang="de-DE" sz="3700">
                <a:solidFill>
                  <a:schemeClr val="tx1"/>
                </a:solidFill>
              </a:rPr>
              <a:t>Konsequenzen für den Lehrer  und            den Unterricht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2492375"/>
            <a:ext cx="8893175" cy="4114800"/>
          </a:xfrm>
        </p:spPr>
        <p:txBody>
          <a:bodyPr/>
          <a:lstStyle/>
          <a:p>
            <a:pPr eaLnBrk="1" hangingPunct="1">
              <a:buFont typeface="Wingdings" charset="0"/>
              <a:buChar char="Ø"/>
            </a:pPr>
            <a:r>
              <a:rPr lang="de-DE" altLang="de-DE"/>
              <a:t>Lernsituationen erzeugen, die motivieren u. Interesse wecken</a:t>
            </a:r>
          </a:p>
          <a:p>
            <a:pPr eaLnBrk="1" hangingPunct="1">
              <a:buFont typeface="Wingdings" charset="0"/>
              <a:buChar char="Ø"/>
            </a:pPr>
            <a:r>
              <a:rPr lang="de-DE" altLang="de-DE"/>
              <a:t>SchülerInnen wählen die/Ihre Inhalte aus</a:t>
            </a:r>
          </a:p>
          <a:p>
            <a:pPr eaLnBrk="1" hangingPunct="1">
              <a:buFont typeface="Wingdings" charset="0"/>
              <a:buChar char="Ø"/>
            </a:pPr>
            <a:r>
              <a:rPr lang="de-DE" altLang="de-DE"/>
              <a:t>SchülerInnen arbeiten selbständig, planen, gestalten, kooperieren u. lösen Probleme.</a:t>
            </a:r>
          </a:p>
          <a:p>
            <a:pPr eaLnBrk="1" hangingPunct="1">
              <a:buFont typeface="Wingdings" charset="0"/>
              <a:buChar char="Ø"/>
            </a:pPr>
            <a:r>
              <a:rPr lang="de-DE" altLang="de-DE"/>
              <a:t>Lehrer berät, organisiert, moderiert, hilft u. gibt Zielvorgaben.</a:t>
            </a:r>
          </a:p>
          <a:p>
            <a:pPr eaLnBrk="1" hangingPunct="1">
              <a:buFont typeface="Wingdings" charset="0"/>
              <a:buNone/>
            </a:pPr>
            <a:endParaRPr lang="de-DE" altLang="de-DE"/>
          </a:p>
          <a:p>
            <a:pPr eaLnBrk="1" hangingPunct="1">
              <a:buFont typeface="Wingdings" charset="0"/>
              <a:buChar char="Ø"/>
            </a:pPr>
            <a:endParaRPr lang="de-DE" altLang="de-DE"/>
          </a:p>
          <a:p>
            <a:pPr eaLnBrk="1" hangingPunct="1">
              <a:buFont typeface="Wingdings" charset="0"/>
              <a:buChar char="Ø"/>
            </a:pPr>
            <a:endParaRPr lang="de-DE" altLang="de-DE"/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9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93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593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4" grpId="0"/>
      <p:bldP spid="5939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1130300"/>
          </a:xfrm>
        </p:spPr>
        <p:txBody>
          <a:bodyPr/>
          <a:lstStyle/>
          <a:p>
            <a:pPr algn="ctr" eaLnBrk="1" hangingPunct="1"/>
            <a:r>
              <a:rPr lang="de-DE" altLang="de-DE" sz="4000">
                <a:solidFill>
                  <a:srgbClr val="000000"/>
                </a:solidFill>
              </a:rPr>
              <a:t>Zielsetzung: Kern-Kompetenzen 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50825" y="2420938"/>
            <a:ext cx="8893175" cy="4114800"/>
          </a:xfrm>
        </p:spPr>
        <p:txBody>
          <a:bodyPr/>
          <a:lstStyle/>
          <a:p>
            <a:pPr eaLnBrk="1" hangingPunct="1">
              <a:buClr>
                <a:srgbClr val="000000"/>
              </a:buClr>
              <a:buFont typeface="Wingdings" charset="0"/>
              <a:buChar char="Ø"/>
            </a:pPr>
            <a:r>
              <a:rPr lang="de-DE" altLang="de-DE" sz="2800">
                <a:solidFill>
                  <a:srgbClr val="000000"/>
                </a:solidFill>
              </a:rPr>
              <a:t>SchülerInnen verbessern ihre Methodenkompetenz, d. h. lernen zu Lernen (</a:t>
            </a:r>
            <a:r>
              <a:rPr lang="de-DE" altLang="de-DE" sz="2800">
                <a:solidFill>
                  <a:srgbClr val="FF0000"/>
                </a:solidFill>
              </a:rPr>
              <a:t>wird bewertet</a:t>
            </a:r>
            <a:r>
              <a:rPr lang="de-DE" altLang="de-DE" sz="2800">
                <a:solidFill>
                  <a:srgbClr val="000000"/>
                </a:solidFill>
              </a:rPr>
              <a:t>)</a:t>
            </a:r>
          </a:p>
          <a:p>
            <a:pPr eaLnBrk="1" hangingPunct="1">
              <a:buClr>
                <a:srgbClr val="000000"/>
              </a:buClr>
              <a:buFont typeface="Wingdings" charset="0"/>
              <a:buChar char="Ø"/>
            </a:pPr>
            <a:r>
              <a:rPr lang="de-DE" altLang="de-DE" sz="2800">
                <a:solidFill>
                  <a:srgbClr val="000000"/>
                </a:solidFill>
              </a:rPr>
              <a:t>SchülerInnen vervollständigen ihre Sozialkompetenz, d. h. Teamfähigkeit, Offenheit, Verantwortung, Kommunikation, Kooperation, Selbstvertrauen, Kreativität etc.</a:t>
            </a:r>
            <a:r>
              <a:rPr lang="de-DE" altLang="de-DE" sz="2800">
                <a:solidFill>
                  <a:srgbClr val="FF0000"/>
                </a:solidFill>
              </a:rPr>
              <a:t> (wird bewertet)</a:t>
            </a:r>
            <a:endParaRPr lang="de-DE" altLang="de-DE" sz="2800">
              <a:solidFill>
                <a:srgbClr val="000000"/>
              </a:solidFill>
            </a:endParaRPr>
          </a:p>
          <a:p>
            <a:pPr eaLnBrk="1" hangingPunct="1">
              <a:buClr>
                <a:srgbClr val="000000"/>
              </a:buClr>
              <a:buFont typeface="Wingdings" charset="0"/>
              <a:buChar char="Ø"/>
            </a:pPr>
            <a:r>
              <a:rPr lang="de-DE" altLang="de-DE" sz="2800">
                <a:solidFill>
                  <a:srgbClr val="000000"/>
                </a:solidFill>
              </a:rPr>
              <a:t>SI verbessern ihre Fachkompetenz, d. h. politische Sachverhalte, rationelles Arbeiten, Systemdenken etc.</a:t>
            </a:r>
            <a:r>
              <a:rPr lang="de-DE" altLang="de-DE" sz="2800">
                <a:solidFill>
                  <a:srgbClr val="FF0000"/>
                </a:solidFill>
              </a:rPr>
              <a:t> (wird bewertet)</a:t>
            </a:r>
            <a:endParaRPr lang="de-DE" altLang="de-DE" sz="280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481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0" grpId="0"/>
      <p:bldP spid="48131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150938" y="214313"/>
            <a:ext cx="7793037" cy="976312"/>
          </a:xfrm>
        </p:spPr>
        <p:txBody>
          <a:bodyPr/>
          <a:lstStyle/>
          <a:p>
            <a:pPr eaLnBrk="1" hangingPunct="1"/>
            <a:r>
              <a:rPr lang="de-DE" altLang="de-DE" sz="3200">
                <a:solidFill>
                  <a:schemeClr val="tx1"/>
                </a:solidFill>
              </a:rPr>
              <a:t>Handlungsorientierter Unterricht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0" y="1989138"/>
            <a:ext cx="882015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charset="0"/>
              <a:buChar char="Ø"/>
            </a:pPr>
            <a:r>
              <a:rPr lang="de-DE" altLang="de-DE"/>
              <a:t>Vorgaben des Kultusministeriums sind die RRL 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Ø"/>
            </a:pPr>
            <a:r>
              <a:rPr lang="de-DE" altLang="de-DE"/>
              <a:t>Handlungsfelder Privatleben + Arbeitswelt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Ø"/>
            </a:pPr>
            <a:r>
              <a:rPr lang="de-DE" altLang="de-DE"/>
              <a:t>Fallstudien, Straßeninterviews, Rollenspiele, Pro- u. Kontra-Debatte, Planspiele, Video etc.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Ø"/>
            </a:pPr>
            <a:r>
              <a:rPr lang="de-DE" altLang="de-DE"/>
              <a:t>Präsentationen werden bewertet, vgl. Beispiel dazu 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Ø"/>
            </a:pPr>
            <a:r>
              <a:rPr lang="de-DE" altLang="de-DE"/>
              <a:t>Informationsplattform www.goepfertsv.de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de-DE" altLang="de-DE" sz="3600">
                <a:solidFill>
                  <a:schemeClr val="tx1"/>
                </a:solidFill>
              </a:rPr>
              <a:t>Fazit</a:t>
            </a:r>
          </a:p>
        </p:txBody>
      </p:sp>
      <p:sp>
        <p:nvSpPr>
          <p:cNvPr id="82949" name="Rectangle 5"/>
          <p:cNvSpPr>
            <a:spLocks noGrp="1" noChangeArrowheads="1"/>
          </p:cNvSpPr>
          <p:nvPr>
            <p:ph type="body" idx="4294967295"/>
          </p:nvPr>
        </p:nvSpPr>
        <p:spPr>
          <a:xfrm>
            <a:off x="323850" y="2017713"/>
            <a:ext cx="8820150" cy="4114800"/>
          </a:xfrm>
        </p:spPr>
        <p:txBody>
          <a:bodyPr/>
          <a:lstStyle/>
          <a:p>
            <a:pPr eaLnBrk="1" hangingPunct="1">
              <a:buFont typeface="Wingdings" charset="0"/>
              <a:buChar char="Ø"/>
            </a:pPr>
            <a:r>
              <a:rPr lang="de-DE" altLang="de-DE"/>
              <a:t>Schüler lernen nur dann nachhaltig, wenn sie Spaß u. Interesse im/am Unterricht entwickeln</a:t>
            </a:r>
          </a:p>
          <a:p>
            <a:pPr eaLnBrk="1" hangingPunct="1">
              <a:buFont typeface="Wingdings" charset="0"/>
              <a:buChar char="Ø"/>
            </a:pPr>
            <a:r>
              <a:rPr lang="de-DE" altLang="de-DE"/>
              <a:t>Deshalb übernehmen Sie Verantwortung u. gestalten mit einem hohen Maß an Mitbestimmung den Politikunterricht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2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2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29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29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29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29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de-DE" altLang="de-DE">
                <a:solidFill>
                  <a:srgbClr val="000000"/>
                </a:solidFill>
              </a:rPr>
              <a:t>Beispiel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Clr>
                <a:srgbClr val="000000"/>
              </a:buClr>
              <a:buSzTx/>
              <a:buFont typeface="Wingdings" charset="0"/>
              <a:buChar char="Ø"/>
            </a:pPr>
            <a:endParaRPr lang="de-DE" altLang="de-DE" b="1">
              <a:solidFill>
                <a:srgbClr val="000000"/>
              </a:solidFill>
            </a:endParaRPr>
          </a:p>
          <a:p>
            <a:pPr eaLnBrk="1" hangingPunct="1">
              <a:buClr>
                <a:srgbClr val="000000"/>
              </a:buClr>
              <a:buSzTx/>
              <a:buFont typeface="Wingdings" charset="0"/>
              <a:buChar char="Ø"/>
            </a:pPr>
            <a:r>
              <a:rPr lang="de-DE" altLang="de-DE" sz="3600" b="1">
                <a:solidFill>
                  <a:srgbClr val="000000"/>
                </a:solidFill>
              </a:rPr>
              <a:t>Parkplätze an der BBS 1</a:t>
            </a:r>
          </a:p>
          <a:p>
            <a:pPr eaLnBrk="1" hangingPunct="1">
              <a:buClr>
                <a:srgbClr val="000000"/>
              </a:buClr>
              <a:buSzTx/>
              <a:buFont typeface="Wingdings" charset="0"/>
              <a:buNone/>
            </a:pPr>
            <a:endParaRPr lang="de-DE" altLang="de-DE" b="1">
              <a:solidFill>
                <a:srgbClr val="000000"/>
              </a:solidFill>
            </a:endParaRPr>
          </a:p>
          <a:p>
            <a:pPr lvl="1" eaLnBrk="1" hangingPunct="1">
              <a:buClr>
                <a:srgbClr val="000000"/>
              </a:buClr>
              <a:buSzTx/>
              <a:buFont typeface="Wingdings" charset="0"/>
              <a:buChar char="Ø"/>
            </a:pPr>
            <a:r>
              <a:rPr lang="de-DE" altLang="de-DE" sz="3100">
                <a:solidFill>
                  <a:srgbClr val="000000"/>
                </a:solidFill>
              </a:rPr>
              <a:t>Der Albtraum jedes Schülers...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170238" y="458788"/>
            <a:ext cx="5773737" cy="1217612"/>
          </a:xfrm>
          <a:noFill/>
        </p:spPr>
        <p:txBody>
          <a:bodyPr lIns="92075" tIns="46038" rIns="92075" bIns="46038" anchor="ctr"/>
          <a:lstStyle/>
          <a:p>
            <a:pPr eaLnBrk="1" hangingPunct="1"/>
            <a:r>
              <a:rPr lang="de-DE" altLang="de-DE">
                <a:solidFill>
                  <a:srgbClr val="000000"/>
                </a:solidFill>
              </a:rPr>
              <a:t>Bestandsaufnahme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>
              <a:buClr>
                <a:srgbClr val="000000"/>
              </a:buClr>
              <a:buFont typeface="Wingdings" charset="0"/>
              <a:buChar char="Ø"/>
            </a:pPr>
            <a:r>
              <a:rPr lang="de-DE" altLang="de-DE">
                <a:solidFill>
                  <a:srgbClr val="000000"/>
                </a:solidFill>
              </a:rPr>
              <a:t>Um 7.45Uhr ist kaum noch ein Parkplatz zu bekommen</a:t>
            </a:r>
          </a:p>
          <a:p>
            <a:pPr eaLnBrk="1" hangingPunct="1">
              <a:buClr>
                <a:srgbClr val="000000"/>
              </a:buClr>
              <a:buFont typeface="Wingdings" charset="0"/>
              <a:buChar char="Ø"/>
            </a:pPr>
            <a:r>
              <a:rPr lang="de-DE" altLang="de-DE">
                <a:solidFill>
                  <a:srgbClr val="000000"/>
                </a:solidFill>
              </a:rPr>
              <a:t>vorhandene Parkplätze werden nach Wildwestmanier „beparkt“</a:t>
            </a:r>
          </a:p>
          <a:p>
            <a:pPr eaLnBrk="1" hangingPunct="1">
              <a:buClr>
                <a:srgbClr val="000000"/>
              </a:buClr>
              <a:buFont typeface="Wingdings" charset="0"/>
              <a:buChar char="Ø"/>
            </a:pPr>
            <a:r>
              <a:rPr lang="de-DE" altLang="de-DE">
                <a:solidFill>
                  <a:srgbClr val="000000"/>
                </a:solidFill>
              </a:rPr>
              <a:t>Rettungswege werden verstellt</a:t>
            </a:r>
          </a:p>
          <a:p>
            <a:pPr eaLnBrk="1" hangingPunct="1">
              <a:buClr>
                <a:srgbClr val="000000"/>
              </a:buClr>
              <a:buFont typeface="Wingdings" charset="0"/>
              <a:buChar char="Ø"/>
            </a:pPr>
            <a:r>
              <a:rPr lang="de-DE" altLang="de-DE">
                <a:solidFill>
                  <a:srgbClr val="000000"/>
                </a:solidFill>
              </a:rPr>
              <a:t>Parkverbote werden dreist missachtet</a:t>
            </a:r>
          </a:p>
          <a:p>
            <a:pPr eaLnBrk="1" hangingPunct="1">
              <a:buClr>
                <a:srgbClr val="000000"/>
              </a:buClr>
              <a:buFont typeface="Wingdings" charset="0"/>
              <a:buChar char="Ø"/>
            </a:pPr>
            <a:r>
              <a:rPr lang="de-DE" altLang="de-DE">
                <a:solidFill>
                  <a:srgbClr val="000000"/>
                </a:solidFill>
              </a:rPr>
              <a:t>Neuer Sport an der BBS: Fremde KfZe einparken</a:t>
            </a:r>
          </a:p>
        </p:txBody>
      </p:sp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de-DE" altLang="de-DE">
                <a:solidFill>
                  <a:srgbClr val="000000"/>
                </a:solidFill>
              </a:rPr>
              <a:t>Am Wendehammer...</a:t>
            </a:r>
          </a:p>
        </p:txBody>
      </p:sp>
      <p:pic>
        <p:nvPicPr>
          <p:cNvPr id="28678" name="Picture 6" descr="Bild1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484438" y="2173288"/>
            <a:ext cx="5984875" cy="3721100"/>
          </a:xfrm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de-DE" altLang="de-DE">
                <a:solidFill>
                  <a:srgbClr val="000000"/>
                </a:solidFill>
              </a:rPr>
              <a:t>Auf dem Weg zur BBS 2</a:t>
            </a:r>
          </a:p>
        </p:txBody>
      </p:sp>
      <p:pic>
        <p:nvPicPr>
          <p:cNvPr id="29703" name="Picture 7" descr="Bild2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411288" y="2178050"/>
            <a:ext cx="5945187" cy="3530600"/>
          </a:xfrm>
        </p:spPr>
      </p:pic>
    </p:spTree>
  </p:cSld>
  <p:clrMapOvr>
    <a:masterClrMapping/>
  </p:clrMapOvr>
  <p:transition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Übergänge">
  <a:themeElements>
    <a:clrScheme name="Übergänge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Übergäng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Übergänge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Übergänge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Übergänge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Übergänge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Übergänge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Übergänge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</Template>
  <TotalTime>0</TotalTime>
  <Words>359</Words>
  <Application>Microsoft Macintosh PowerPoint</Application>
  <PresentationFormat>Diaschau (4:3)</PresentationFormat>
  <Paragraphs>52</Paragraphs>
  <Slides>13</Slides>
  <Notes>10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13</vt:i4>
      </vt:variant>
    </vt:vector>
  </HeadingPairs>
  <TitlesOfParts>
    <vt:vector size="18" baseType="lpstr">
      <vt:lpstr>Tahoma</vt:lpstr>
      <vt:lpstr>Wingdings</vt:lpstr>
      <vt:lpstr>Arial</vt:lpstr>
      <vt:lpstr>Übergänge</vt:lpstr>
      <vt:lpstr>Diagramm</vt:lpstr>
      <vt:lpstr>Ausgangslage</vt:lpstr>
      <vt:lpstr>Konsequenzen für den Lehrer  und            den Unterricht</vt:lpstr>
      <vt:lpstr>Zielsetzung: Kern-Kompetenzen </vt:lpstr>
      <vt:lpstr>Handlungsorientierter Unterricht</vt:lpstr>
      <vt:lpstr>Fazit</vt:lpstr>
      <vt:lpstr>Beispiel</vt:lpstr>
      <vt:lpstr>Bestandsaufnahme</vt:lpstr>
      <vt:lpstr>Am Wendehammer...</vt:lpstr>
      <vt:lpstr>Auf dem Weg zur BBS 2</vt:lpstr>
      <vt:lpstr>Würdest Du für einen Parkplatz bezahlen?</vt:lpstr>
      <vt:lpstr>Weitere Schritte</vt:lpstr>
      <vt:lpstr>Bis zum Erfolg unseres Planes... </vt:lpstr>
      <vt:lpstr>Problemlösung!?</vt:lpstr>
    </vt:vector>
  </TitlesOfParts>
  <Company>privat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Politikunterricht</dc:title>
  <dc:creator> Claus Göpfert</dc:creator>
  <cp:lastModifiedBy>Claus Göpfert</cp:lastModifiedBy>
  <cp:revision>79</cp:revision>
  <dcterms:created xsi:type="dcterms:W3CDTF">2003-12-13T14:09:26Z</dcterms:created>
  <dcterms:modified xsi:type="dcterms:W3CDTF">2015-10-13T20:14:46Z</dcterms:modified>
</cp:coreProperties>
</file>